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3" r:id="rId3"/>
    <p:sldId id="256" r:id="rId4"/>
    <p:sldId id="258" r:id="rId5"/>
    <p:sldId id="264" r:id="rId6"/>
    <p:sldId id="265" r:id="rId7"/>
    <p:sldId id="266" r:id="rId8"/>
    <p:sldId id="267" r:id="rId9"/>
    <p:sldId id="268" r:id="rId10"/>
    <p:sldId id="261" r:id="rId11"/>
    <p:sldId id="275" r:id="rId12"/>
    <p:sldId id="276" r:id="rId13"/>
    <p:sldId id="278" r:id="rId14"/>
    <p:sldId id="269" r:id="rId15"/>
    <p:sldId id="270" r:id="rId16"/>
    <p:sldId id="259" r:id="rId17"/>
    <p:sldId id="260" r:id="rId18"/>
    <p:sldId id="271" r:id="rId19"/>
    <p:sldId id="280" r:id="rId20"/>
    <p:sldId id="279" r:id="rId21"/>
    <p:sldId id="281" r:id="rId22"/>
    <p:sldId id="282" r:id="rId23"/>
    <p:sldId id="262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C1C1C"/>
    <a:srgbClr val="12AAE2"/>
    <a:srgbClr val="7D6CB4"/>
    <a:srgbClr val="B43C96"/>
    <a:srgbClr val="FA5D21"/>
    <a:srgbClr val="7564AC"/>
    <a:srgbClr val="5B58A5"/>
    <a:srgbClr val="E56DAA"/>
    <a:srgbClr val="B63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>
        <p:scale>
          <a:sx n="77" d="100"/>
          <a:sy n="77" d="100"/>
        </p:scale>
        <p:origin x="-45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BBA7-A8FE-49C1-A227-3FE739600B0C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C665D-E1F1-4238-B68A-EAFC20A2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BBF458-68BE-46A2-9C17-32002BA9F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E329AF-212A-470F-9301-C94F1A405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18FDE8-FCF3-4A80-B05C-98EF0CF2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9F5C-E8B4-45CB-8A95-502D5FFFDE52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4CDA2-9850-4745-9569-CC886E01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65FFFE-20F4-4558-88EA-E99255C1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47499-6416-4F9C-B25E-C0990677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298903-8FA2-4938-9A77-DFA84A096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7FB38B-4F14-45D7-8EEF-2D59762F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65DF-0DFA-4136-92FB-9C54DD20E424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D345C7-0A51-4701-AB32-C2F2B08D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A7C55C-BE5B-423F-A4F6-8E73E2C1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670DFAB-0F1B-42DA-B3B5-C20AA033C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7A8236-D9F3-4E84-B793-251EBBA0C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5EC039-D6FC-4355-9085-C41BA0F7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0BBB-C8C1-49D3-B83C-42C0552F8F18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B21A73-17AA-487E-BFFC-30FCB2D1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7F5727-16F6-4639-A48F-1678897D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1" y="6426206"/>
            <a:ext cx="3759199" cy="126999"/>
          </a:xfrm>
        </p:spPr>
        <p:txBody>
          <a:bodyPr/>
          <a:lstStyle/>
          <a:p>
            <a:fld id="{DBE89F5C-E8B4-45CB-8A95-502D5FFFDE52}" type="datetime1">
              <a:rPr lang="en-US" smtClean="0"/>
              <a:t>7/12/2021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0C88-BA00-43D7-8E2A-773489EEFE5B}" type="datetime1">
              <a:rPr lang="en-US" smtClean="0"/>
              <a:t>7/12/2021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1" y="6426206"/>
            <a:ext cx="3759199" cy="126999"/>
          </a:xfrm>
        </p:spPr>
        <p:txBody>
          <a:bodyPr/>
          <a:lstStyle/>
          <a:p>
            <a:fld id="{15602F46-5374-4FCF-BA65-B9695EE10622}" type="datetime1">
              <a:rPr lang="en-US" smtClean="0"/>
              <a:t>7/12/2021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3" y="357822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297-B2AE-4893-80B4-F709B7F9ACE3}" type="datetime1">
              <a:rPr lang="en-US" smtClean="0"/>
              <a:t>7/12/2021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7247-F74A-486E-874A-DDB002605628}" type="datetime1">
              <a:rPr lang="en-US" smtClean="0"/>
              <a:t>7/12/2021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5CA-F50F-4615-BF07-E3C3C5E7DAA6}" type="datetime1">
              <a:rPr lang="en-US" smtClean="0"/>
              <a:t>7/12/2021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1114-00C0-42FC-B879-815409FDA45F}" type="datetime1">
              <a:rPr lang="en-US" smtClean="0"/>
              <a:t>7/12/2021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FB06-6ABB-4781-8043-861B1B529EE8}" type="datetime1">
              <a:rPr lang="en-US" smtClean="0"/>
              <a:t>7/12/2021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9EFE7-6A33-40C1-A49A-40DB0C8C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616F80-B651-4F13-B19E-447B75D9E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CDAE9D-5C24-4E73-94E6-5012F2D2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0C88-BA00-43D7-8E2A-773489EEFE5B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D54453-FEB6-4E34-AB75-3303B9D7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A2A5A0-A3CB-4EA3-97D5-2B11F0B0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73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FCCC-F776-401F-BA19-956F16DEBA96}" type="datetime1">
              <a:rPr lang="en-US" smtClean="0"/>
              <a:t>7/12/2021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65DF-0DFA-4136-92FB-9C54DD20E424}" type="datetime1">
              <a:rPr lang="en-US" smtClean="0"/>
              <a:t>7/12/2021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0BBB-C8C1-49D3-B83C-42C0552F8F18}" type="datetime1">
              <a:rPr lang="en-US" smtClean="0"/>
              <a:t>7/12/2021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3DE703-36BC-4D52-B355-8C3F9A70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F1C129-99FF-40D4-A35B-90F90CC9A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F54B2C-CB3B-49A4-8F69-1EBDED06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2F46-5374-4FCF-BA65-B9695EE10622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DBBA4A-48DB-4245-B0A1-42D242B6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0EE220-1188-4331-B87C-6DD239F8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9E14D-4400-41D3-BB57-1F304A35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4D95B-330F-4FFA-A335-4DCE072BD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242258-84B2-4B14-AEF2-0F38DFB0A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8C28BE-D973-47DE-A51E-D98447F8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297-B2AE-4893-80B4-F709B7F9ACE3}" type="datetime1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15BB5D-5332-4C68-843A-689C40E1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F58C0A-A7F1-4F74-8CB7-6C23F5D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3DB3E-F970-41E7-94C0-C6DD0A95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3E4F45-18F3-4FEB-9BC2-1111DF10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40685E-A8D3-4247-AA0F-8529D021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41CBFD-2FE3-4AE8-8FBE-7CB545246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2B4687-83D1-4734-9518-2957DD63D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84A5BC-4293-4BBE-8F04-70EDB6A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77247-F74A-486E-874A-DDB002605628}" type="datetime1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261C1D-87C1-416B-9F1A-06883C9D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CFEE93-0B88-4601-8FB3-AAE652AE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C8DAA6-ADAC-4509-BC8E-2528B098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0A4174-2C80-4472-A098-627A73BC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5CA-F50F-4615-BF07-E3C3C5E7DAA6}" type="datetime1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872F54-4E90-455B-8B4C-C1F1469B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AAB29A-781E-404F-B7B3-26248B53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94EE2A-E9DC-452E-B332-C6049D58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1114-00C0-42FC-B879-815409FDA45F}" type="datetime1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4E0DC66-47E4-4B50-92AD-78BD8534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5F304F-5578-4CAF-A922-558A6E6A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CBDE2-6D0B-4E05-B9D8-14CAB967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5047AC-F883-4B5C-ABED-13BEF665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0E5C7F-85DF-4020-861D-9C485A03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BA7C74-BAA4-4DA1-B956-0648C82E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FB06-6ABB-4781-8043-861B1B529EE8}" type="datetime1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0BFA03-547B-4712-9F04-AB79AAE8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A013BA-F1BC-419C-9B55-8DB1BFCE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827C4-BB21-49FF-A684-3C8A677D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FDACFC8-A9B3-446A-9228-27BB171C1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624617-138E-4699-AEFB-65B45868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F3E101-1C2D-46E8-A88D-9D028199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FCCC-F776-401F-BA19-956F16DEBA96}" type="datetime1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FC8923-DA7D-49B3-8513-92E6D15E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62F3C-D644-40E1-8252-8C3473CC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91F240E-00CC-49AE-B4CA-BBA2742E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0B9688-BABE-448D-975F-626B4AA2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D2A062-4F32-45E7-AC65-5094624D1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2AC9-38EF-4720-BD9F-5641222FDFEA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8F2EE-53CF-401F-8342-1BC06DB2E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26B864-2005-45AD-8736-3794C596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7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5" y="642620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612AC9-38EF-4720-BD9F-5641222FDFEA}" type="datetime1">
              <a:rPr lang="en-US" smtClean="0"/>
              <a:t>7/12/2021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Eko Risdianto, M.Cs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8.jpeg"/><Relationship Id="rId7" Type="http://schemas.openxmlformats.org/officeDocument/2006/relationships/image" Target="../media/image1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3.png"/><Relationship Id="rId7" Type="http://schemas.openxmlformats.org/officeDocument/2006/relationships/image" Target="../media/image5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2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7.sv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5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7" Type="http://schemas.openxmlformats.org/officeDocument/2006/relationships/image" Target="../media/image3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6.jpeg"/><Relationship Id="rId10" Type="http://schemas.openxmlformats.org/officeDocument/2006/relationships/image" Target="../media/image36.jpeg"/><Relationship Id="rId4" Type="http://schemas.openxmlformats.org/officeDocument/2006/relationships/image" Target="../media/image15.svg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3F172E0-F8AE-4509-9687-784863A27BCB}"/>
              </a:ext>
            </a:extLst>
          </p:cNvPr>
          <p:cNvGrpSpPr/>
          <p:nvPr/>
        </p:nvGrpSpPr>
        <p:grpSpPr>
          <a:xfrm>
            <a:off x="3430784" y="260230"/>
            <a:ext cx="5029200" cy="6400800"/>
            <a:chOff x="6305909" y="336430"/>
            <a:chExt cx="5029200" cy="6400800"/>
          </a:xfrm>
        </p:grpSpPr>
        <p:sp>
          <p:nvSpPr>
            <p:cNvPr id="7" name="Rectangle: Rounded Corners 3">
              <a:extLst>
                <a:ext uri="{FF2B5EF4-FFF2-40B4-BE49-F238E27FC236}">
                  <a16:creationId xmlns="" xmlns:a16="http://schemas.microsoft.com/office/drawing/2014/main" id="{AE3EE528-CF93-4E99-9581-B60FCB0EE88F}"/>
                </a:ext>
              </a:extLst>
            </p:cNvPr>
            <p:cNvSpPr/>
            <p:nvPr/>
          </p:nvSpPr>
          <p:spPr>
            <a:xfrm>
              <a:off x="6305909" y="336430"/>
              <a:ext cx="5029200" cy="6400800"/>
            </a:xfrm>
            <a:prstGeom prst="roundRect">
              <a:avLst>
                <a:gd name="adj" fmla="val 3901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">
                  <a:schemeClr val="bg1">
                    <a:lumMod val="85000"/>
                  </a:schemeClr>
                </a:gs>
                <a:gs pos="7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1270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="" xmlns:a16="http://schemas.microsoft.com/office/drawing/2014/main" id="{3C843F11-3FBE-47B7-BBDE-52A1EBAF950C}"/>
                </a:ext>
              </a:extLst>
            </p:cNvPr>
            <p:cNvSpPr/>
            <p:nvPr/>
          </p:nvSpPr>
          <p:spPr>
            <a:xfrm>
              <a:off x="6458309" y="488830"/>
              <a:ext cx="4740010" cy="6032740"/>
            </a:xfrm>
            <a:prstGeom prst="roundRect">
              <a:avLst>
                <a:gd name="adj" fmla="val 390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  <a:effectLst>
              <a:outerShdw blurRad="1270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86E637E4-7CD8-49E6-A274-0403731DB3C0}"/>
                </a:ext>
              </a:extLst>
            </p:cNvPr>
            <p:cNvCxnSpPr/>
            <p:nvPr/>
          </p:nvCxnSpPr>
          <p:spPr>
            <a:xfrm>
              <a:off x="7781925" y="2324100"/>
              <a:ext cx="254317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9">
            <a:extLst>
              <a:ext uri="{FF2B5EF4-FFF2-40B4-BE49-F238E27FC236}">
                <a16:creationId xmlns="" xmlns:a16="http://schemas.microsoft.com/office/drawing/2014/main" id="{CDC1CB1E-D879-4E0F-AB69-4896D891B76E}"/>
              </a:ext>
            </a:extLst>
          </p:cNvPr>
          <p:cNvSpPr/>
          <p:nvPr/>
        </p:nvSpPr>
        <p:spPr>
          <a:xfrm>
            <a:off x="8126611" y="2809875"/>
            <a:ext cx="333375" cy="1066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38100" dir="10800000" sx="102000" sy="102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/>
          <p:cNvSpPr/>
          <p:nvPr/>
        </p:nvSpPr>
        <p:spPr>
          <a:xfrm>
            <a:off x="4221480" y="1146629"/>
            <a:ext cx="3749040" cy="8882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UJI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MEKANIK MATERIAL KERANGKA TURBIN ULIR </a:t>
            </a:r>
            <a:r>
              <a:rPr lang="en-US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ARCHIMEDES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UNTUK PEMBANGKIT LISTRIK TENAGA </a:t>
            </a: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MIKROHIDRO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2420" y="2417331"/>
            <a:ext cx="2307159" cy="3242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6522" l="457" r="98630">
                        <a14:foregroundMark x1="46575" y1="56087" x2="46575" y2="56087"/>
                        <a14:foregroundMark x1="52968" y1="49130" x2="52968" y2="49130"/>
                        <a14:foregroundMark x1="52968" y1="59130" x2="52968" y2="59130"/>
                        <a14:foregroundMark x1="43836" y1="52609" x2="43836" y2="52609"/>
                        <a14:foregroundMark x1="62557" y1="37391" x2="62557" y2="37391"/>
                        <a14:foregroundMark x1="67580" y1="41739" x2="67580" y2="41739"/>
                        <a14:foregroundMark x1="70320" y1="46522" x2="70320" y2="46522"/>
                        <a14:foregroundMark x1="71689" y1="52609" x2="71689" y2="52609"/>
                        <a14:foregroundMark x1="71233" y1="58696" x2="71233" y2="58696"/>
                        <a14:foregroundMark x1="67123" y1="63913" x2="67123" y2="63913"/>
                        <a14:foregroundMark x1="38356" y1="37391" x2="38356" y2="37391"/>
                        <a14:foregroundMark x1="32877" y1="42609" x2="32877" y2="42609"/>
                        <a14:foregroundMark x1="31050" y1="45652" x2="31050" y2="45652"/>
                        <a14:foregroundMark x1="28311" y1="53478" x2="28311" y2="53478"/>
                        <a14:foregroundMark x1="29680" y1="60000" x2="29680" y2="60000"/>
                        <a14:foregroundMark x1="31050" y1="57826" x2="31050" y2="57826"/>
                        <a14:foregroundMark x1="32420" y1="64348" x2="32420" y2="64348"/>
                        <a14:foregroundMark x1="46575" y1="50000" x2="46575" y2="50000"/>
                        <a14:foregroundMark x1="54338" y1="44783" x2="54338" y2="44783"/>
                        <a14:foregroundMark x1="52968" y1="54783" x2="52968" y2="54783"/>
                        <a14:foregroundMark x1="62100" y1="61739" x2="62100" y2="6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1" t="5564" r="7490" b="4192"/>
          <a:stretch/>
        </p:blipFill>
        <p:spPr>
          <a:xfrm>
            <a:off x="5513950" y="2741583"/>
            <a:ext cx="1164097" cy="12841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15702" y="4147000"/>
            <a:ext cx="2760592" cy="1023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susun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Lutfi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Nuriman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Nim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18021011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3731" y="5399319"/>
            <a:ext cx="3644538" cy="6966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PROGRAM STUDI D-III TEKNIK MESIN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POLITEKNIK HARAPAN BERSAMA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1400" b="1" dirty="0">
                <a:latin typeface="Times New Roman" pitchFamily="18" charset="0"/>
                <a:cs typeface="Times New Roman" pitchFamily="18" charset="0"/>
              </a:rPr>
              <a:t>TAHUN 202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15" r="94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125"/>
            <a:ext cx="3430785" cy="49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user\AppData\Local\Microsoft\Windows\Temporary Internet Files\Content.Word\20210609_102634_mfn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174" y="1956621"/>
            <a:ext cx="2222352" cy="184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user\AppData\Local\Microsoft\Windows\Temporary Internet Files\Content.Word\20210609_102238_mfn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973" y="1947096"/>
            <a:ext cx="2019169" cy="185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88" y="4336067"/>
            <a:ext cx="8286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12" y="4336067"/>
            <a:ext cx="8286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22" y="4336067"/>
            <a:ext cx="8286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857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13241" y="1385464"/>
            <a:ext cx="196587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 TARIK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540945" y="3859993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Pengencangan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cekaman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0666" y="385999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patah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542" y="6274619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Pengujian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rved Left Arrow 19"/>
          <p:cNvSpPr/>
          <p:nvPr/>
        </p:nvSpPr>
        <p:spPr>
          <a:xfrm>
            <a:off x="9293724" y="2873243"/>
            <a:ext cx="966981" cy="2925649"/>
          </a:xfrm>
          <a:prstGeom prst="curvedLeftArrow">
            <a:avLst>
              <a:gd name="adj1" fmla="val 44783"/>
              <a:gd name="adj2" fmla="val 120088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096000" y="2705965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48509" y="786835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rPr>
              <a:t>PROSES PENGUJIAN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514301"/>
            <a:ext cx="164811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1" y="1947096"/>
            <a:ext cx="1965871" cy="182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7771" y="3859993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Menyalakan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omputer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025505" y="2721322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5574" y="1433840"/>
            <a:ext cx="250206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 KEKERASAN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user\AppData\Local\Microsoft\Windows\Temporary Internet Files\Content.Word\20210609_142331_mfn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861" y="2018217"/>
            <a:ext cx="1894598" cy="19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user\AppData\Local\Microsoft\Windows\Temporary Internet Files\Content.Word\20210609_142344_mfn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51899" y="2077907"/>
            <a:ext cx="1918970" cy="179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user\AppData\Local\Microsoft\Windows\Temporary Internet Files\Content.Word\20210622_100044_mfn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309" y="2018217"/>
            <a:ext cx="2242204" cy="19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user\AppData\Local\Microsoft\Windows\Temporary Internet Files\Content.Word\20210622_100120_mfn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9753" y="2018217"/>
            <a:ext cx="2132365" cy="19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user\AppData\Local\Microsoft\Windows\Temporary Internet Files\Content.Word\20210622_100107_mfn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3513" y="4558086"/>
            <a:ext cx="2381885" cy="17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user\AppData\Local\Microsoft\Windows\Temporary Internet Files\Content.Word\20210622_100033_mfn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4737" y="4527606"/>
            <a:ext cx="2422525" cy="181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7" y="4558086"/>
            <a:ext cx="2399665" cy="17995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ight Arrow 18"/>
          <p:cNvSpPr/>
          <p:nvPr/>
        </p:nvSpPr>
        <p:spPr>
          <a:xfrm>
            <a:off x="2931459" y="2831398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311179" y="2805661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8133513" y="2831398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0800000">
            <a:off x="7385891" y="5279172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4016656" y="5279172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rved Left Arrow 23"/>
          <p:cNvSpPr/>
          <p:nvPr/>
        </p:nvSpPr>
        <p:spPr>
          <a:xfrm>
            <a:off x="11063654" y="2805661"/>
            <a:ext cx="966981" cy="2925649"/>
          </a:xfrm>
          <a:prstGeom prst="curvedLeftArrow">
            <a:avLst>
              <a:gd name="adj1" fmla="val 44783"/>
              <a:gd name="adj2" fmla="val 120088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5999" y="3981135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Kalibrasi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pengujian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774" y="398113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identor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2.5 mm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7548" y="401340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1840 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53240" y="635767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53452" y="4013401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2596" y="637262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Melepas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beban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9808" y="637262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06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5574" y="1433840"/>
            <a:ext cx="250206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 KOMPOSISI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4" y="2115383"/>
            <a:ext cx="2156460" cy="1742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5198" y="402542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Amplas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67635" y="2814351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76" y="2115383"/>
            <a:ext cx="1611742" cy="1742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5458" y="402542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Komposisi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805935" y="2814351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37626"/>
          <a:stretch/>
        </p:blipFill>
        <p:spPr bwMode="auto">
          <a:xfrm>
            <a:off x="6822627" y="2115382"/>
            <a:ext cx="2038985" cy="1742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59130" y="40254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engujian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Komposisi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294994" y="699288"/>
            <a:ext cx="5249916" cy="6407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 PENGUMPULAN DATA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16" y="323110"/>
            <a:ext cx="1648110" cy="914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3777" y="1481959"/>
            <a:ext cx="7044869" cy="159741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Literatur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dirty="0">
                <a:latin typeface="Times New Roman" pitchFamily="18" charset="0"/>
                <a:cs typeface="Times New Roman" pitchFamily="18" charset="0"/>
              </a:rPr>
              <a:t>Pada metode ini penulis melakukan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pengumpulan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data-data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buku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refrensi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jurnal-jurnal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relevan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topik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bahas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4315799" y="3724835"/>
            <a:ext cx="7360422" cy="2339787"/>
          </a:xfrm>
          <a:prstGeom prst="round1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Observasi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kunjungan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seputar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material yang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buat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smtClean="0">
                <a:latin typeface="Times New Roman" pitchFamily="18" charset="0"/>
                <a:cs typeface="Times New Roman" pitchFamily="18" charset="0"/>
              </a:rPr>
              <a:t>Archimedes.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material yang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556" y1="71111" x2="78667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47" y="116373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" b="100000" l="1594" r="100000">
                        <a14:foregroundMark x1="63347" y1="66169" x2="68924" y2="65672"/>
                        <a14:foregroundMark x1="6773" y1="24876" x2="23108" y2="80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36" y="399377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524432" y="266839"/>
            <a:ext cx="9493352" cy="6618056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89961" y="1788361"/>
            <a:ext cx="7947213" cy="11950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Eksperimental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experiment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304.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7703" y="3395190"/>
            <a:ext cx="7947213" cy="21449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  <a:p>
            <a:pPr algn="just"/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yang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dimasukan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kedalam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Microsof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dianalisa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memudahkan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pembaca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ulir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Archimedes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mikrohidro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85E4BB-A544-4F3B-8254-F04F2977065F}"/>
              </a:ext>
            </a:extLst>
          </p:cNvPr>
          <p:cNvGrpSpPr/>
          <p:nvPr/>
        </p:nvGrpSpPr>
        <p:grpSpPr>
          <a:xfrm>
            <a:off x="418608" y="638192"/>
            <a:ext cx="3512457" cy="653142"/>
            <a:chOff x="8102268" y="2247777"/>
            <a:chExt cx="3512457" cy="6531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066DF89C-4635-4219-8A94-093FE416994D}"/>
                </a:ext>
              </a:extLst>
            </p:cNvPr>
            <p:cNvSpPr/>
            <p:nvPr/>
          </p:nvSpPr>
          <p:spPr>
            <a:xfrm>
              <a:off x="8102268" y="2247777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FFA61E"/>
                </a:gs>
                <a:gs pos="3000">
                  <a:srgbClr val="FF7D40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366EDF0-E439-4C95-B254-494F6530FC48}"/>
                </a:ext>
              </a:extLst>
            </p:cNvPr>
            <p:cNvSpPr/>
            <p:nvPr/>
          </p:nvSpPr>
          <p:spPr>
            <a:xfrm>
              <a:off x="8192181" y="2326209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Presentation with bar chart RTL">
              <a:extLst>
                <a:ext uri="{FF2B5EF4-FFF2-40B4-BE49-F238E27FC236}">
                  <a16:creationId xmlns="" xmlns:a16="http://schemas.microsoft.com/office/drawing/2014/main" id="{8629FBD3-0035-46DC-86E0-5A945073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10572" y="246665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1C366BC-2199-470C-B4C3-946B9666B602}"/>
                </a:ext>
              </a:extLst>
            </p:cNvPr>
            <p:cNvSpPr txBox="1"/>
            <p:nvPr/>
          </p:nvSpPr>
          <p:spPr>
            <a:xfrm>
              <a:off x="8692215" y="2452910"/>
              <a:ext cx="2531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ea typeface="Adobe Heiti Std R" panose="020B0400000000000000" pitchFamily="34" charset="-128"/>
                  <a:cs typeface="Times New Roman" pitchFamily="18" charset="0"/>
                </a:rPr>
                <a:t>HASIL DAN PEMBAHASAN</a:t>
              </a:r>
              <a:endParaRPr lang="en-US" sz="1400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270690" y="1466104"/>
            <a:ext cx="250206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 UJI TARIK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18011"/>
              </p:ext>
            </p:extLst>
          </p:nvPr>
        </p:nvGraphicFramePr>
        <p:xfrm>
          <a:off x="508521" y="2356882"/>
          <a:ext cx="5108575" cy="14414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90395"/>
                <a:gridCol w="1492250"/>
                <a:gridCol w="1725930"/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Paramenter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Hasil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Tebal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4,80 x 12,67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Beban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Tarik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Maksimum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41,38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Kuat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Tarik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N/mm</a:t>
                      </a:r>
                      <a:r>
                        <a:rPr lang="en-ID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680,43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Keterangan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Putus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daerah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titik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48378"/>
              </p:ext>
            </p:extLst>
          </p:nvPr>
        </p:nvGraphicFramePr>
        <p:xfrm>
          <a:off x="5866127" y="2977216"/>
          <a:ext cx="5108575" cy="14414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90395"/>
                <a:gridCol w="1492250"/>
                <a:gridCol w="1725930"/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Paramenter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Hasil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Tebal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4,71 x 12,85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Beban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Tarik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Maksimum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32,57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Kuat Tarik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N/mm</a:t>
                      </a:r>
                      <a:r>
                        <a:rPr lang="en-ID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538,20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Keterangan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Putus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daerah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titik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10187"/>
              </p:ext>
            </p:extLst>
          </p:nvPr>
        </p:nvGraphicFramePr>
        <p:xfrm>
          <a:off x="1008555" y="5038503"/>
          <a:ext cx="5108575" cy="161925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90395"/>
                <a:gridCol w="1492250"/>
                <a:gridCol w="1725930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Paramenter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Satuan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Hasil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Uji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Tebal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4,72 x 11,67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Beban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Tarik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Maksimum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kN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29,96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Kuat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Tarik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N/mm</a:t>
                      </a:r>
                      <a:r>
                        <a:rPr lang="en-ID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543,93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Keterangan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Putus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daerah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titik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8608" y="1902946"/>
            <a:ext cx="587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Specimen 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1727" y="2566335"/>
            <a:ext cx="595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Specimen 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635" y="4561595"/>
            <a:ext cx="603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Specimen 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ounded Rectangle 16"/>
          <p:cNvSpPr/>
          <p:nvPr/>
        </p:nvSpPr>
        <p:spPr>
          <a:xfrm>
            <a:off x="270689" y="1460691"/>
            <a:ext cx="331967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 UJI KEKERASAN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3576011"/>
                  </p:ext>
                </p:extLst>
              </p:nvPr>
            </p:nvGraphicFramePr>
            <p:xfrm>
              <a:off x="509370" y="2279650"/>
              <a:ext cx="4611093" cy="435864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1070982"/>
                    <a:gridCol w="905948"/>
                    <a:gridCol w="741494"/>
                    <a:gridCol w="576459"/>
                    <a:gridCol w="1316210"/>
                  </a:tblGrid>
                  <a:tr h="66943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Parameter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Uji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Hasil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Uji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Satuan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Keterangan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694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Daerah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Uji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Nilai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kekerasan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69437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Kekerasan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Brinell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Titik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1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165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HB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342900" lvl="0" indent="-342900"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Beban penekanan F = 1840 N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Waktu penekanan 15 detik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342900" lvl="0" indent="-342900"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Indentor </a:t>
                          </a:r>
                          <a14:m>
                            <m:oMath xmlns:m="http://schemas.openxmlformats.org/officeDocument/2006/math">
                              <m:r>
                                <a:rPr lang="en-ID" sz="1100">
                                  <a:effectLst/>
                                  <a:latin typeface="Cambria Math"/>
                                </a:rPr>
                                <m:t>∅</m:t>
                              </m:r>
                            </m:oMath>
                          </a14:m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2,5 mm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just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</a:tr>
                  <a:tr h="6694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Titik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II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165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6943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Titik III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167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0415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Rata-Rata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165,67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3576011"/>
                  </p:ext>
                </p:extLst>
              </p:nvPr>
            </p:nvGraphicFramePr>
            <p:xfrm>
              <a:off x="509370" y="2279650"/>
              <a:ext cx="4611093" cy="435864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1070982"/>
                    <a:gridCol w="905948"/>
                    <a:gridCol w="741494"/>
                    <a:gridCol w="576459"/>
                    <a:gridCol w="1316210"/>
                  </a:tblGrid>
                  <a:tr h="67056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Parameter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Uji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Hasil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Uji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Satuan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Keterangan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6705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Daerah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Uji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Nilai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kekerasan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7056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Kekerasan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Brinell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Titik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1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165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HB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2760" marR="62760" marT="0" marB="0">
                        <a:blipFill rotWithShape="1">
                          <a:blip r:embed="rId3"/>
                          <a:stretch>
                            <a:fillRect l="-250463" t="-44646" b="-1212"/>
                          </a:stretch>
                        </a:blipFill>
                      </a:tcPr>
                    </a:tc>
                  </a:tr>
                  <a:tr h="6705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Titik</a:t>
                          </a: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II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165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705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Titik III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167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Rata-Rata</a:t>
                          </a:r>
                          <a:endParaRPr lang="en-US" sz="10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D" sz="11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165,67</a:t>
                          </a:r>
                          <a:endParaRPr lang="en-US" sz="1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2760" marR="62760" marT="0" marB="0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90950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608" y="1902946"/>
            <a:ext cx="348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89536" y="1460691"/>
            <a:ext cx="331967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HASIL UJI KOMPOSISI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9866" y="1866384"/>
            <a:ext cx="350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Komposisi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25213"/>
              </p:ext>
            </p:extLst>
          </p:nvPr>
        </p:nvGraphicFramePr>
        <p:xfrm>
          <a:off x="5667442" y="2292822"/>
          <a:ext cx="4951095" cy="43373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56715"/>
                <a:gridCol w="1725930"/>
                <a:gridCol w="1568450"/>
              </a:tblGrid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Unsur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Kandungan</a:t>
                      </a: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Unsur</a:t>
                      </a: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STD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0,229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8,575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39631" y="995457"/>
            <a:ext cx="2502061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PEMBAHASAN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28517"/>
              </p:ext>
            </p:extLst>
          </p:nvPr>
        </p:nvGraphicFramePr>
        <p:xfrm>
          <a:off x="539631" y="1924685"/>
          <a:ext cx="5109210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6930"/>
                <a:gridCol w="837565"/>
                <a:gridCol w="957580"/>
                <a:gridCol w="1072515"/>
                <a:gridCol w="1404620"/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imen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Ketebalan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Lebar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Mengukur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panjang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4,8000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12,6700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60,0000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4,7100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12,8500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60,0000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4,7200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12,6700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60,0000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Rata-rata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4,7433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12,73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60,0000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608" y="1580866"/>
            <a:ext cx="27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Dimensi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Specimen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1271"/>
              </p:ext>
            </p:extLst>
          </p:nvPr>
        </p:nvGraphicFramePr>
        <p:xfrm>
          <a:off x="581505" y="4063151"/>
          <a:ext cx="5140960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7385"/>
                <a:gridCol w="755650"/>
                <a:gridCol w="881380"/>
                <a:gridCol w="902335"/>
                <a:gridCol w="981710"/>
                <a:gridCol w="952500"/>
              </a:tblGrid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imen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Force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(Kn)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Stress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N/mm</a:t>
                      </a:r>
                      <a:r>
                        <a:rPr lang="en-ID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YP Force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 FS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(Kn)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YP Stress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 FS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N/mm</a:t>
                      </a:r>
                      <a:r>
                        <a:rPr lang="en-ID" sz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41,3812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680,434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22,6234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371,998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32,5734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538,195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20,7813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343,358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29,9609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543,929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20,2141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366,979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19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Rata-rata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34,6385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587,519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21,2062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D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360,778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3972" y="3629301"/>
            <a:ext cx="29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7071" y="1765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diperbandingan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perhitungan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4989" y="2439132"/>
            <a:ext cx="32855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b="1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rata-rata = 4,7433mm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rata-rata = 12,73 mm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penampang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: A</a:t>
            </a:r>
            <a:r>
              <a:rPr lang="en-ID" sz="1400" baseline="-25000" dirty="0" smtClean="0"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= t x l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    = 4,7433 x 12,73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    = 60,3822 mm</a:t>
            </a:r>
            <a:r>
              <a:rPr lang="en-ID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P.Max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sz="1400" i="1" dirty="0" smtClean="0">
                <a:latin typeface="Times New Roman" pitchFamily="18" charset="0"/>
                <a:cs typeface="Times New Roman" pitchFamily="18" charset="0"/>
              </a:rPr>
              <a:t> max force 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)  = 34,6385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P.Luluh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ID" sz="1400" i="1" dirty="0" smtClean="0">
                <a:latin typeface="Times New Roman" pitchFamily="18" charset="0"/>
                <a:cs typeface="Times New Roman" pitchFamily="18" charset="0"/>
              </a:rPr>
              <a:t>YP Force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)  = 21,2062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b="1" dirty="0" err="1" smtClean="0">
                <a:latin typeface="Times New Roman" pitchFamily="18" charset="0"/>
                <a:cs typeface="Times New Roman" pitchFamily="18" charset="0"/>
              </a:rPr>
              <a:t>Ditanyakan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: a.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b.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b="1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: a.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ID" sz="1400" u="sng" dirty="0" err="1" smtClean="0">
                <a:latin typeface="Times New Roman" pitchFamily="18" charset="0"/>
                <a:cs typeface="Times New Roman" pitchFamily="18" charset="0"/>
              </a:rPr>
              <a:t>P.Max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	                    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D" sz="1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        =   </a:t>
            </a:r>
            <a:r>
              <a:rPr lang="en-ID" sz="1400" u="sng" dirty="0" smtClean="0">
                <a:latin typeface="Times New Roman" pitchFamily="18" charset="0"/>
                <a:cs typeface="Times New Roman" pitchFamily="18" charset="0"/>
              </a:rPr>
              <a:t>34,6385 </a:t>
            </a:r>
            <a:r>
              <a:rPr lang="en-ID" sz="1400" u="sng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   	                     60,3822 mm</a:t>
            </a:r>
            <a:r>
              <a:rPr lang="en-ID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	                =   </a:t>
            </a:r>
            <a:r>
              <a:rPr lang="en-ID" sz="1400" u="sng" dirty="0" smtClean="0">
                <a:latin typeface="Times New Roman" pitchFamily="18" charset="0"/>
                <a:cs typeface="Times New Roman" pitchFamily="18" charset="0"/>
              </a:rPr>
              <a:t>34638,5 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     	                     60,3822 mm</a:t>
            </a:r>
            <a:r>
              <a:rPr lang="en-ID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         =  573,654 N/mm</a:t>
            </a:r>
            <a:r>
              <a:rPr lang="en-ID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4740" y="4593568"/>
            <a:ext cx="2673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ID" sz="1400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400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ID" sz="1400" u="sng" dirty="0" err="1">
                <a:latin typeface="Times New Roman" pitchFamily="18" charset="0"/>
                <a:cs typeface="Times New Roman" pitchFamily="18" charset="0"/>
              </a:rPr>
              <a:t>P.Luluh</a:t>
            </a:r>
            <a:r>
              <a:rPr lang="en-ID" sz="14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ID" sz="14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D" sz="1400" baseline="-25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=  </a:t>
            </a:r>
            <a:r>
              <a:rPr lang="en-ID" sz="1400" u="sng" dirty="0">
                <a:latin typeface="Times New Roman" pitchFamily="18" charset="0"/>
                <a:cs typeface="Times New Roman" pitchFamily="18" charset="0"/>
              </a:rPr>
              <a:t>21,2062 </a:t>
            </a:r>
            <a:r>
              <a:rPr lang="en-ID" sz="1400" u="sng" dirty="0" err="1">
                <a:latin typeface="Times New Roman" pitchFamily="18" charset="0"/>
                <a:cs typeface="Times New Roman" pitchFamily="18" charset="0"/>
              </a:rPr>
              <a:t>Kn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60,3822 mm</a:t>
            </a:r>
            <a:r>
              <a:rPr lang="en-ID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=  </a:t>
            </a:r>
            <a:r>
              <a:rPr lang="en-ID" sz="1400" u="sng" dirty="0">
                <a:latin typeface="Times New Roman" pitchFamily="18" charset="0"/>
                <a:cs typeface="Times New Roman" pitchFamily="18" charset="0"/>
              </a:rPr>
              <a:t>21206,2 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    60,3822 </a:t>
            </a:r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ID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D" sz="1400" dirty="0" smtClean="0">
                <a:latin typeface="Times New Roman" pitchFamily="18" charset="0"/>
                <a:cs typeface="Times New Roman" pitchFamily="18" charset="0"/>
              </a:rPr>
              <a:t>	    = </a:t>
            </a:r>
            <a:r>
              <a:rPr lang="en-ID" sz="1400" dirty="0">
                <a:latin typeface="Times New Roman" pitchFamily="18" charset="0"/>
                <a:cs typeface="Times New Roman" pitchFamily="18" charset="0"/>
              </a:rPr>
              <a:t>351,199 N/mm</a:t>
            </a:r>
            <a:r>
              <a:rPr lang="en-ID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4331" y="1002665"/>
            <a:ext cx="250206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 TARIK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7838" y="751344"/>
            <a:ext cx="101943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penjabaran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pengujian spe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imen 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maksimal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Max Force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41,3812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YP Force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22,6234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Max Stress)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680,434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371,998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Sedangkan spe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imen 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beban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maksimal 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Max Force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32,5734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Force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20,7813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Max Stress 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538,195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343,358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spe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imen III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beban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maksimal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(Max Force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29,9609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Force)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20,2141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Max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543,929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366,979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terbukti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specimen 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specimen II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III.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Hasil pengujian tarik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stell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menghasilkan  rata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rata nilai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maksimal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(Max Force)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34,6385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Force)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21,2062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Max Stress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587,519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360,778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1362" y="1016789"/>
            <a:ext cx="250206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 KEKERASAN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286" y="1730613"/>
            <a:ext cx="57747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terkeras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167 HB,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terendah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165 HB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seluruhnya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165,67 HB.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diihat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1831" r="5129" b="25027"/>
          <a:stretch/>
        </p:blipFill>
        <p:spPr bwMode="auto">
          <a:xfrm>
            <a:off x="6882715" y="729050"/>
            <a:ext cx="4975850" cy="5542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6513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17A9C4A-AFAE-41CD-B30F-F780689D8031}"/>
              </a:ext>
            </a:extLst>
          </p:cNvPr>
          <p:cNvSpPr>
            <a:spLocks noChangeAspect="1"/>
          </p:cNvSpPr>
          <p:nvPr/>
        </p:nvSpPr>
        <p:spPr>
          <a:xfrm flipH="1">
            <a:off x="5036130" y="1314037"/>
            <a:ext cx="2119745" cy="4239492"/>
          </a:xfrm>
          <a:custGeom>
            <a:avLst/>
            <a:gdLst>
              <a:gd name="connsiteX0" fmla="*/ 2119745 w 2119745"/>
              <a:gd name="connsiteY0" fmla="*/ 0 h 4239492"/>
              <a:gd name="connsiteX1" fmla="*/ 2119745 w 2119745"/>
              <a:gd name="connsiteY1" fmla="*/ 96873 h 4239492"/>
              <a:gd name="connsiteX2" fmla="*/ 96872 w 2119745"/>
              <a:gd name="connsiteY2" fmla="*/ 2119746 h 4239492"/>
              <a:gd name="connsiteX3" fmla="*/ 2119745 w 2119745"/>
              <a:gd name="connsiteY3" fmla="*/ 4142619 h 4239492"/>
              <a:gd name="connsiteX4" fmla="*/ 2119745 w 2119745"/>
              <a:gd name="connsiteY4" fmla="*/ 4239492 h 4239492"/>
              <a:gd name="connsiteX5" fmla="*/ 1903015 w 2119745"/>
              <a:gd name="connsiteY5" fmla="*/ 4228548 h 4239492"/>
              <a:gd name="connsiteX6" fmla="*/ 0 w 2119745"/>
              <a:gd name="connsiteY6" fmla="*/ 2119746 h 4239492"/>
              <a:gd name="connsiteX7" fmla="*/ 1903015 w 2119745"/>
              <a:gd name="connsiteY7" fmla="*/ 10944 h 42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9745" h="4239492">
                <a:moveTo>
                  <a:pt x="2119745" y="0"/>
                </a:moveTo>
                <a:lnTo>
                  <a:pt x="2119745" y="96873"/>
                </a:lnTo>
                <a:cubicBezTo>
                  <a:pt x="1002543" y="96873"/>
                  <a:pt x="96872" y="1002544"/>
                  <a:pt x="96872" y="2119746"/>
                </a:cubicBezTo>
                <a:cubicBezTo>
                  <a:pt x="96872" y="3236948"/>
                  <a:pt x="1002543" y="4142619"/>
                  <a:pt x="2119745" y="4142619"/>
                </a:cubicBezTo>
                <a:lnTo>
                  <a:pt x="2119745" y="4239492"/>
                </a:lnTo>
                <a:lnTo>
                  <a:pt x="1903015" y="4228548"/>
                </a:lnTo>
                <a:cubicBezTo>
                  <a:pt x="834120" y="4119996"/>
                  <a:pt x="0" y="3217280"/>
                  <a:pt x="0" y="2119746"/>
                </a:cubicBezTo>
                <a:cubicBezTo>
                  <a:pt x="0" y="1022212"/>
                  <a:pt x="834120" y="119496"/>
                  <a:pt x="1903015" y="10944"/>
                </a:cubicBezTo>
                <a:close/>
              </a:path>
            </a:pathLst>
          </a:custGeom>
          <a:gradFill flip="none" rotWithShape="1">
            <a:gsLst>
              <a:gs pos="100000">
                <a:srgbClr val="C1C5D1"/>
              </a:gs>
              <a:gs pos="75000">
                <a:srgbClr val="0193C9"/>
              </a:gs>
              <a:gs pos="50000">
                <a:srgbClr val="A290E0"/>
              </a:gs>
              <a:gs pos="25000">
                <a:srgbClr val="E66DAB"/>
              </a:gs>
              <a:gs pos="0">
                <a:srgbClr val="FF6E34"/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304800" dist="1397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AEE3B653-C439-46FD-8B20-BF821A18FE2A}"/>
              </a:ext>
            </a:extLst>
          </p:cNvPr>
          <p:cNvCxnSpPr>
            <a:cxnSpLocks/>
          </p:cNvCxnSpPr>
          <p:nvPr/>
        </p:nvCxnSpPr>
        <p:spPr>
          <a:xfrm flipH="1">
            <a:off x="6241145" y="1721913"/>
            <a:ext cx="1178955" cy="25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F5BFF1F-31BE-43EE-82EE-89B0D2D73B17}"/>
              </a:ext>
            </a:extLst>
          </p:cNvPr>
          <p:cNvCxnSpPr>
            <a:cxnSpLocks/>
          </p:cNvCxnSpPr>
          <p:nvPr/>
        </p:nvCxnSpPr>
        <p:spPr>
          <a:xfrm flipH="1">
            <a:off x="6901544" y="2579131"/>
            <a:ext cx="11789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9E6FF20-D2FB-4262-8177-11F0D4760E9A}"/>
              </a:ext>
            </a:extLst>
          </p:cNvPr>
          <p:cNvCxnSpPr>
            <a:cxnSpLocks/>
          </p:cNvCxnSpPr>
          <p:nvPr/>
        </p:nvCxnSpPr>
        <p:spPr>
          <a:xfrm flipH="1">
            <a:off x="7155875" y="3428793"/>
            <a:ext cx="11789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27D3CD7-7AA0-48FC-B3B8-01F12DABE0CB}"/>
              </a:ext>
            </a:extLst>
          </p:cNvPr>
          <p:cNvCxnSpPr>
            <a:cxnSpLocks/>
          </p:cNvCxnSpPr>
          <p:nvPr/>
        </p:nvCxnSpPr>
        <p:spPr>
          <a:xfrm flipH="1">
            <a:off x="6977412" y="4266786"/>
            <a:ext cx="11789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E375BE6F-1F48-4365-8CF0-92808DC44550}"/>
              </a:ext>
            </a:extLst>
          </p:cNvPr>
          <p:cNvCxnSpPr>
            <a:cxnSpLocks/>
          </p:cNvCxnSpPr>
          <p:nvPr/>
        </p:nvCxnSpPr>
        <p:spPr>
          <a:xfrm flipH="1">
            <a:off x="6254664" y="5159661"/>
            <a:ext cx="11789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B252AA6-B862-46BC-962A-CE3520263B75}"/>
              </a:ext>
            </a:extLst>
          </p:cNvPr>
          <p:cNvSpPr>
            <a:spLocks noChangeAspect="1"/>
          </p:cNvSpPr>
          <p:nvPr/>
        </p:nvSpPr>
        <p:spPr>
          <a:xfrm>
            <a:off x="6100621" y="1599046"/>
            <a:ext cx="252000" cy="252000"/>
          </a:xfrm>
          <a:prstGeom prst="ellipse">
            <a:avLst/>
          </a:prstGeom>
          <a:solidFill>
            <a:srgbClr val="FFD53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0EBA8D7-DD34-4709-92CE-9174330CBF36}"/>
              </a:ext>
            </a:extLst>
          </p:cNvPr>
          <p:cNvSpPr>
            <a:spLocks noChangeAspect="1"/>
          </p:cNvSpPr>
          <p:nvPr/>
        </p:nvSpPr>
        <p:spPr>
          <a:xfrm>
            <a:off x="6784444" y="2450812"/>
            <a:ext cx="256637" cy="252000"/>
          </a:xfrm>
          <a:prstGeom prst="ellipse">
            <a:avLst/>
          </a:prstGeom>
          <a:solidFill>
            <a:srgbClr val="FA5D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3E62AED0-63F9-483C-A611-C8BD1C75FDDE}"/>
              </a:ext>
            </a:extLst>
          </p:cNvPr>
          <p:cNvSpPr/>
          <p:nvPr/>
        </p:nvSpPr>
        <p:spPr>
          <a:xfrm>
            <a:off x="6985332" y="3301957"/>
            <a:ext cx="256637" cy="252000"/>
          </a:xfrm>
          <a:prstGeom prst="ellipse">
            <a:avLst/>
          </a:prstGeom>
          <a:solidFill>
            <a:srgbClr val="B43C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0CD3814C-9C64-4209-9024-7F2F5D5A61E8}"/>
              </a:ext>
            </a:extLst>
          </p:cNvPr>
          <p:cNvSpPr/>
          <p:nvPr/>
        </p:nvSpPr>
        <p:spPr>
          <a:xfrm>
            <a:off x="6801595" y="4138218"/>
            <a:ext cx="256637" cy="252000"/>
          </a:xfrm>
          <a:prstGeom prst="ellipse">
            <a:avLst/>
          </a:prstGeom>
          <a:solidFill>
            <a:srgbClr val="7D6C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05709AF1-4992-44E7-9453-BAF79EC31F8E}"/>
              </a:ext>
            </a:extLst>
          </p:cNvPr>
          <p:cNvSpPr/>
          <p:nvPr/>
        </p:nvSpPr>
        <p:spPr>
          <a:xfrm>
            <a:off x="6098312" y="5014766"/>
            <a:ext cx="256637" cy="252000"/>
          </a:xfrm>
          <a:prstGeom prst="ellipse">
            <a:avLst/>
          </a:prstGeom>
          <a:solidFill>
            <a:srgbClr val="12AAE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rcle: Hollow 40">
            <a:extLst>
              <a:ext uri="{FF2B5EF4-FFF2-40B4-BE49-F238E27FC236}">
                <a16:creationId xmlns="" xmlns:a16="http://schemas.microsoft.com/office/drawing/2014/main" id="{9844FB36-6EC4-4CF6-AE57-2CD8393D5043}"/>
              </a:ext>
            </a:extLst>
          </p:cNvPr>
          <p:cNvSpPr/>
          <p:nvPr/>
        </p:nvSpPr>
        <p:spPr>
          <a:xfrm>
            <a:off x="3207659" y="1616736"/>
            <a:ext cx="3634095" cy="3634095"/>
          </a:xfrm>
          <a:prstGeom prst="donut">
            <a:avLst>
              <a:gd name="adj" fmla="val 7470"/>
            </a:avLst>
          </a:prstGeom>
          <a:gradFill flip="none" rotWithShape="1">
            <a:gsLst>
              <a:gs pos="95000">
                <a:schemeClr val="bg1">
                  <a:lumMod val="65000"/>
                </a:schemeClr>
              </a:gs>
              <a:gs pos="70000">
                <a:schemeClr val="bg1"/>
              </a:gs>
              <a:gs pos="6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A10682E-73EF-46D9-91DF-0F6291C5FD9F}"/>
              </a:ext>
            </a:extLst>
          </p:cNvPr>
          <p:cNvSpPr/>
          <p:nvPr/>
        </p:nvSpPr>
        <p:spPr>
          <a:xfrm>
            <a:off x="3453779" y="1864880"/>
            <a:ext cx="3163581" cy="3163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7A42E5EF-257F-45BF-822F-A9490CC5B0F5}"/>
              </a:ext>
            </a:extLst>
          </p:cNvPr>
          <p:cNvSpPr>
            <a:spLocks noChangeAspect="1"/>
          </p:cNvSpPr>
          <p:nvPr/>
        </p:nvSpPr>
        <p:spPr>
          <a:xfrm>
            <a:off x="3540912" y="1933658"/>
            <a:ext cx="3000251" cy="3000250"/>
          </a:xfrm>
          <a:prstGeom prst="ellipse">
            <a:avLst/>
          </a:prstGeom>
          <a:noFill/>
          <a:ln w="19050">
            <a:solidFill>
              <a:srgbClr val="12AAE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676D278F-27A8-4DC8-A6E8-8DFD8A4FC670}"/>
              </a:ext>
            </a:extLst>
          </p:cNvPr>
          <p:cNvSpPr>
            <a:spLocks noChangeAspect="1"/>
          </p:cNvSpPr>
          <p:nvPr/>
        </p:nvSpPr>
        <p:spPr>
          <a:xfrm>
            <a:off x="3591713" y="1979715"/>
            <a:ext cx="2908136" cy="2908136"/>
          </a:xfrm>
          <a:prstGeom prst="ellipse">
            <a:avLst/>
          </a:prstGeom>
          <a:noFill/>
          <a:ln w="19050">
            <a:solidFill>
              <a:srgbClr val="12AAE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B7338725-428A-43E7-AA2C-F4DF9C1427C7}"/>
              </a:ext>
            </a:extLst>
          </p:cNvPr>
          <p:cNvSpPr/>
          <p:nvPr/>
        </p:nvSpPr>
        <p:spPr>
          <a:xfrm>
            <a:off x="4966335" y="1902578"/>
            <a:ext cx="116741" cy="116741"/>
          </a:xfrm>
          <a:prstGeom prst="ellipse">
            <a:avLst/>
          </a:prstGeom>
          <a:solidFill>
            <a:srgbClr val="009F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18036C2B-9E75-4B42-9D29-A7D78BC47D34}"/>
              </a:ext>
            </a:extLst>
          </p:cNvPr>
          <p:cNvSpPr/>
          <p:nvPr/>
        </p:nvSpPr>
        <p:spPr>
          <a:xfrm>
            <a:off x="3480228" y="3333369"/>
            <a:ext cx="116741" cy="116741"/>
          </a:xfrm>
          <a:prstGeom prst="ellipse">
            <a:avLst/>
          </a:prstGeom>
          <a:solidFill>
            <a:srgbClr val="009F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D07C3889-E3DD-45A1-BA22-06EC7516E843}"/>
              </a:ext>
            </a:extLst>
          </p:cNvPr>
          <p:cNvSpPr/>
          <p:nvPr/>
        </p:nvSpPr>
        <p:spPr>
          <a:xfrm>
            <a:off x="6463468" y="3300436"/>
            <a:ext cx="116741" cy="116741"/>
          </a:xfrm>
          <a:prstGeom prst="ellipse">
            <a:avLst/>
          </a:prstGeom>
          <a:solidFill>
            <a:srgbClr val="009F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118F442-F44B-4E7E-A90C-6847CFC39C32}"/>
              </a:ext>
            </a:extLst>
          </p:cNvPr>
          <p:cNvSpPr/>
          <p:nvPr/>
        </p:nvSpPr>
        <p:spPr>
          <a:xfrm>
            <a:off x="4962683" y="4875541"/>
            <a:ext cx="116741" cy="116741"/>
          </a:xfrm>
          <a:prstGeom prst="ellipse">
            <a:avLst/>
          </a:prstGeom>
          <a:solidFill>
            <a:srgbClr val="009F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2990A382-0016-4463-8935-F4EB1A5820BB}"/>
              </a:ext>
            </a:extLst>
          </p:cNvPr>
          <p:cNvSpPr/>
          <p:nvPr/>
        </p:nvSpPr>
        <p:spPr>
          <a:xfrm>
            <a:off x="3765395" y="3735810"/>
            <a:ext cx="115391" cy="115391"/>
          </a:xfrm>
          <a:prstGeom prst="ellipse">
            <a:avLst/>
          </a:prstGeom>
          <a:solidFill>
            <a:srgbClr val="C0C5D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CE56B06B-0B0D-4107-A0F4-EFA177196E22}"/>
              </a:ext>
            </a:extLst>
          </p:cNvPr>
          <p:cNvSpPr/>
          <p:nvPr/>
        </p:nvSpPr>
        <p:spPr>
          <a:xfrm>
            <a:off x="3992343" y="4183031"/>
            <a:ext cx="115391" cy="115391"/>
          </a:xfrm>
          <a:prstGeom prst="ellipse">
            <a:avLst/>
          </a:prstGeom>
          <a:solidFill>
            <a:srgbClr val="C0C5D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9F170C60-26DE-4706-97F2-ED29921ABF78}"/>
              </a:ext>
            </a:extLst>
          </p:cNvPr>
          <p:cNvSpPr/>
          <p:nvPr/>
        </p:nvSpPr>
        <p:spPr>
          <a:xfrm>
            <a:off x="4336699" y="4477732"/>
            <a:ext cx="115391" cy="115391"/>
          </a:xfrm>
          <a:prstGeom prst="ellipse">
            <a:avLst/>
          </a:prstGeom>
          <a:solidFill>
            <a:srgbClr val="C0C5D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7" name="Graphic 66" descr="Presentation with media">
            <a:extLst>
              <a:ext uri="{FF2B5EF4-FFF2-40B4-BE49-F238E27FC236}">
                <a16:creationId xmlns="" xmlns:a16="http://schemas.microsoft.com/office/drawing/2014/main" id="{F17994B2-049E-4C2A-8C34-923C3B96B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9940" y="4503152"/>
            <a:ext cx="329939" cy="329938"/>
          </a:xfrm>
          <a:prstGeom prst="rect">
            <a:avLst/>
          </a:prstGeom>
        </p:spPr>
      </p:pic>
      <p:pic>
        <p:nvPicPr>
          <p:cNvPr id="69" name="Graphic 68" descr="Gears">
            <a:extLst>
              <a:ext uri="{FF2B5EF4-FFF2-40B4-BE49-F238E27FC236}">
                <a16:creationId xmlns="" xmlns:a16="http://schemas.microsoft.com/office/drawing/2014/main" id="{C0E5D726-A207-4D4D-ABE6-78F48382F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8705" y="3960357"/>
            <a:ext cx="436728" cy="436728"/>
          </a:xfrm>
          <a:prstGeom prst="rect">
            <a:avLst/>
          </a:prstGeom>
        </p:spPr>
      </p:pic>
      <p:pic>
        <p:nvPicPr>
          <p:cNvPr id="71" name="Graphic 70" descr="Stopwatch">
            <a:extLst>
              <a:ext uri="{FF2B5EF4-FFF2-40B4-BE49-F238E27FC236}">
                <a16:creationId xmlns="" xmlns:a16="http://schemas.microsoft.com/office/drawing/2014/main" id="{E6432138-8B6D-4E62-B555-9FF1D20955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3529" y="4338187"/>
            <a:ext cx="329937" cy="329937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A25C572A-C387-40CC-A885-D9DF010BB85C}"/>
              </a:ext>
            </a:extLst>
          </p:cNvPr>
          <p:cNvGrpSpPr/>
          <p:nvPr/>
        </p:nvGrpSpPr>
        <p:grpSpPr>
          <a:xfrm>
            <a:off x="7420099" y="1397909"/>
            <a:ext cx="3600000" cy="648000"/>
            <a:chOff x="7420100" y="1393126"/>
            <a:chExt cx="3512457" cy="65314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409FB577-BD1B-4700-87E7-F20569C175F0}"/>
                </a:ext>
              </a:extLst>
            </p:cNvPr>
            <p:cNvSpPr/>
            <p:nvPr/>
          </p:nvSpPr>
          <p:spPr>
            <a:xfrm>
              <a:off x="7420100" y="1393126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FFED55"/>
                </a:gs>
                <a:gs pos="3000">
                  <a:srgbClr val="FFB824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4C4D7C87-BE9A-45F7-A897-92182E4B28BF}"/>
                </a:ext>
              </a:extLst>
            </p:cNvPr>
            <p:cNvSpPr/>
            <p:nvPr/>
          </p:nvSpPr>
          <p:spPr>
            <a:xfrm>
              <a:off x="7500634" y="1467317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Graphic 54" descr="Home">
              <a:extLst>
                <a:ext uri="{FF2B5EF4-FFF2-40B4-BE49-F238E27FC236}">
                  <a16:creationId xmlns="" xmlns:a16="http://schemas.microsoft.com/office/drawing/2014/main" id="{4D852F9B-BFCB-4721-A696-EC9BCB868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09570" y="1585088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6C91BD8-3EE4-4F5C-AA1D-18EF0CB48F16}"/>
                </a:ext>
              </a:extLst>
            </p:cNvPr>
            <p:cNvSpPr txBox="1"/>
            <p:nvPr/>
          </p:nvSpPr>
          <p:spPr>
            <a:xfrm>
              <a:off x="8021914" y="1556872"/>
              <a:ext cx="1650356" cy="31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LATAR BELAKANG</a:t>
              </a:r>
              <a:endParaRPr lang="en-US" sz="14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17052A25-F7D4-4D38-8C88-DCD5FF09FBA7}"/>
              </a:ext>
            </a:extLst>
          </p:cNvPr>
          <p:cNvGrpSpPr/>
          <p:nvPr/>
        </p:nvGrpSpPr>
        <p:grpSpPr>
          <a:xfrm>
            <a:off x="8102270" y="2252560"/>
            <a:ext cx="3512457" cy="653142"/>
            <a:chOff x="8102268" y="2247777"/>
            <a:chExt cx="3512457" cy="65314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C18E3524-B118-4087-B9E0-B764765ED569}"/>
                </a:ext>
              </a:extLst>
            </p:cNvPr>
            <p:cNvSpPr/>
            <p:nvPr/>
          </p:nvSpPr>
          <p:spPr>
            <a:xfrm>
              <a:off x="8102268" y="2247777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FFA61E"/>
                </a:gs>
                <a:gs pos="3000">
                  <a:srgbClr val="FF7D40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C499BCCA-65FC-441C-B634-959CEFD14029}"/>
                </a:ext>
              </a:extLst>
            </p:cNvPr>
            <p:cNvSpPr/>
            <p:nvPr/>
          </p:nvSpPr>
          <p:spPr>
            <a:xfrm>
              <a:off x="8192181" y="2326209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52" descr="Presentation with bar chart RTL">
              <a:extLst>
                <a:ext uri="{FF2B5EF4-FFF2-40B4-BE49-F238E27FC236}">
                  <a16:creationId xmlns="" xmlns:a16="http://schemas.microsoft.com/office/drawing/2014/main" id="{4B0FF7B0-AC8E-494F-8402-1A351661F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10572" y="246665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86EE1223-CE47-40DB-9C9D-3A44F1B9C938}"/>
                </a:ext>
              </a:extLst>
            </p:cNvPr>
            <p:cNvSpPr txBox="1"/>
            <p:nvPr/>
          </p:nvSpPr>
          <p:spPr>
            <a:xfrm>
              <a:off x="8692215" y="2452910"/>
              <a:ext cx="16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LANDASAN TEORI</a:t>
              </a:r>
              <a:endParaRPr lang="en-US" sz="14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4A690DCA-4E89-47C4-8690-029075134ADE}"/>
              </a:ext>
            </a:extLst>
          </p:cNvPr>
          <p:cNvGrpSpPr/>
          <p:nvPr/>
        </p:nvGrpSpPr>
        <p:grpSpPr>
          <a:xfrm>
            <a:off x="8316028" y="3107212"/>
            <a:ext cx="3512459" cy="653142"/>
            <a:chOff x="8316026" y="3102429"/>
            <a:chExt cx="3512457" cy="65314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B25B0A5D-6B9A-4777-A8AF-D096A6992120}"/>
                </a:ext>
              </a:extLst>
            </p:cNvPr>
            <p:cNvSpPr/>
            <p:nvPr/>
          </p:nvSpPr>
          <p:spPr>
            <a:xfrm>
              <a:off x="8316026" y="3102429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E56DAA"/>
                </a:gs>
                <a:gs pos="3000">
                  <a:srgbClr val="B63998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0911FA05-8B3F-4FE5-A292-7BA5C18FF14E}"/>
                </a:ext>
              </a:extLst>
            </p:cNvPr>
            <p:cNvSpPr/>
            <p:nvPr/>
          </p:nvSpPr>
          <p:spPr>
            <a:xfrm>
              <a:off x="8402906" y="3176769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Graphic 51" descr="Lightbulb">
              <a:extLst>
                <a:ext uri="{FF2B5EF4-FFF2-40B4-BE49-F238E27FC236}">
                  <a16:creationId xmlns="" xmlns:a16="http://schemas.microsoft.com/office/drawing/2014/main" id="{92B95CE0-B211-493B-A9E2-4B4231205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510014" y="3343211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062683C0-D7D4-4D6B-AF13-3A3BCF9DD6B6}"/>
                </a:ext>
              </a:extLst>
            </p:cNvPr>
            <p:cNvSpPr txBox="1"/>
            <p:nvPr/>
          </p:nvSpPr>
          <p:spPr>
            <a:xfrm>
              <a:off x="8876679" y="3273548"/>
              <a:ext cx="1928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METODE PENELITIAN</a:t>
              </a:r>
              <a:endParaRPr lang="en-US" sz="14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93C6B2B-8429-44EF-966E-DA287788F986}"/>
              </a:ext>
            </a:extLst>
          </p:cNvPr>
          <p:cNvGrpSpPr/>
          <p:nvPr/>
        </p:nvGrpSpPr>
        <p:grpSpPr>
          <a:xfrm>
            <a:off x="8156370" y="3963844"/>
            <a:ext cx="3512457" cy="653142"/>
            <a:chOff x="8156368" y="3959061"/>
            <a:chExt cx="3512457" cy="65314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B05F0AF5-1278-4E55-AF20-FEF59768DD82}"/>
                </a:ext>
              </a:extLst>
            </p:cNvPr>
            <p:cNvSpPr/>
            <p:nvPr/>
          </p:nvSpPr>
          <p:spPr>
            <a:xfrm>
              <a:off x="8156368" y="3959061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7564AC"/>
                </a:gs>
                <a:gs pos="3000">
                  <a:srgbClr val="5B58A5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120EE454-254A-4704-8424-CE1DE56495A4}"/>
                </a:ext>
              </a:extLst>
            </p:cNvPr>
            <p:cNvSpPr/>
            <p:nvPr/>
          </p:nvSpPr>
          <p:spPr>
            <a:xfrm>
              <a:off x="8263183" y="4052374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Graphic 56" descr="Paperclip">
              <a:extLst>
                <a:ext uri="{FF2B5EF4-FFF2-40B4-BE49-F238E27FC236}">
                  <a16:creationId xmlns="" xmlns:a16="http://schemas.microsoft.com/office/drawing/2014/main" id="{3D99C500-90AB-42AC-9797-5CE1B9C8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81972" y="4178244"/>
              <a:ext cx="242724" cy="210400"/>
            </a:xfrm>
            <a:prstGeom prst="rect">
              <a:avLst/>
            </a:prstGeom>
            <a:effectLst/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F1AEB0ED-7929-4592-B977-0332459BF5EC}"/>
                </a:ext>
              </a:extLst>
            </p:cNvPr>
            <p:cNvSpPr txBox="1"/>
            <p:nvPr/>
          </p:nvSpPr>
          <p:spPr>
            <a:xfrm>
              <a:off x="8725184" y="4147049"/>
              <a:ext cx="2332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HASIL DAN PEMBAHASAN</a:t>
              </a:r>
              <a:endParaRPr lang="en-US" sz="14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ABE78C8C-004B-4684-B893-D29E189225C8}"/>
              </a:ext>
            </a:extLst>
          </p:cNvPr>
          <p:cNvGrpSpPr/>
          <p:nvPr/>
        </p:nvGrpSpPr>
        <p:grpSpPr>
          <a:xfrm>
            <a:off x="7420102" y="4833090"/>
            <a:ext cx="3512457" cy="653142"/>
            <a:chOff x="7420099" y="4828307"/>
            <a:chExt cx="3512457" cy="65314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4065A45A-D519-4C42-9510-195DEE9C2BC6}"/>
                </a:ext>
              </a:extLst>
            </p:cNvPr>
            <p:cNvSpPr/>
            <p:nvPr/>
          </p:nvSpPr>
          <p:spPr>
            <a:xfrm>
              <a:off x="7420099" y="4828307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00B0F0"/>
                </a:gs>
                <a:gs pos="3000">
                  <a:srgbClr val="12AAE2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B017BA23-DD36-4371-9CE7-515F0CE842EA}"/>
                </a:ext>
              </a:extLst>
            </p:cNvPr>
            <p:cNvSpPr/>
            <p:nvPr/>
          </p:nvSpPr>
          <p:spPr>
            <a:xfrm>
              <a:off x="7505828" y="491209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raphic 55" descr="Employee badge">
              <a:extLst>
                <a:ext uri="{FF2B5EF4-FFF2-40B4-BE49-F238E27FC236}">
                  <a16:creationId xmlns="" xmlns:a16="http://schemas.microsoft.com/office/drawing/2014/main" id="{63CB6188-0587-42D5-A8F6-F1CF3BF7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604489" y="502986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919355C-66DE-40C7-B6AC-E9BA0F872A18}"/>
                </a:ext>
              </a:extLst>
            </p:cNvPr>
            <p:cNvSpPr txBox="1"/>
            <p:nvPr/>
          </p:nvSpPr>
          <p:spPr>
            <a:xfrm>
              <a:off x="7978902" y="5009983"/>
              <a:ext cx="1697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DAFTAR PUSTAKA</a:t>
              </a:r>
              <a:endParaRPr lang="en-US" sz="14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3665" r="97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" y="2028597"/>
            <a:ext cx="1992055" cy="275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0" y="23164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1362" y="1016789"/>
            <a:ext cx="2502061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 KOMPOSISI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497" y="159984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Fero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(Fe) balance, carbon (C) = 0,054%,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Silikon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(Si) = 0,422%,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Mangan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= 1,112%,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Fosfor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(P) = 0,229%,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Croom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(Cr) = 18,18%,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(Ni) = 8,575%,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Molibden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(Mo) = 0,010%,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Tembaga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(Cu) = 0,038%,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Alumunium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(Al) = 0,0050%,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Vanadium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(V) = 0,101%,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Wolfram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(W) = 0,100%,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Kobalt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(Co) = 0,286%,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Niobium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Nb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) = 0,0050%, Titanium (Ti) = 0,0030%, Magnesium (Mg) = 0,0050%.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simpulkan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tertinggi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croom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(Cr)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(Ni)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croom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(Cr) = 18,18%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(Ni) = 8,575%.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8708" r="5325" b="14660"/>
          <a:stretch/>
        </p:blipFill>
        <p:spPr bwMode="auto">
          <a:xfrm>
            <a:off x="7129849" y="998253"/>
            <a:ext cx="4707924" cy="5359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742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F85E4BB-A544-4F3B-8254-F04F2977065F}"/>
              </a:ext>
            </a:extLst>
          </p:cNvPr>
          <p:cNvGrpSpPr/>
          <p:nvPr/>
        </p:nvGrpSpPr>
        <p:grpSpPr>
          <a:xfrm>
            <a:off x="418608" y="638192"/>
            <a:ext cx="3512457" cy="653142"/>
            <a:chOff x="8102268" y="2247777"/>
            <a:chExt cx="3512457" cy="653142"/>
          </a:xfrm>
        </p:grpSpPr>
        <p:sp>
          <p:nvSpPr>
            <p:cNvPr id="6" name="Rectangle: Rounded Corners 7">
              <a:extLst>
                <a:ext uri="{FF2B5EF4-FFF2-40B4-BE49-F238E27FC236}">
                  <a16:creationId xmlns="" xmlns:a16="http://schemas.microsoft.com/office/drawing/2014/main" id="{066DF89C-4635-4219-8A94-093FE416994D}"/>
                </a:ext>
              </a:extLst>
            </p:cNvPr>
            <p:cNvSpPr/>
            <p:nvPr/>
          </p:nvSpPr>
          <p:spPr>
            <a:xfrm>
              <a:off x="8102268" y="2247777"/>
              <a:ext cx="3512457" cy="653142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C366EDF0-E439-4C95-B254-494F6530FC48}"/>
                </a:ext>
              </a:extLst>
            </p:cNvPr>
            <p:cNvSpPr/>
            <p:nvPr/>
          </p:nvSpPr>
          <p:spPr>
            <a:xfrm>
              <a:off x="8192181" y="2326209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9" descr="Presentation with bar chart RTL">
              <a:extLst>
                <a:ext uri="{FF2B5EF4-FFF2-40B4-BE49-F238E27FC236}">
                  <a16:creationId xmlns="" xmlns:a16="http://schemas.microsoft.com/office/drawing/2014/main" id="{8629FBD3-0035-46DC-86E0-5A9450733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10572" y="246665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1C366BC-2199-470C-B4C3-946B9666B602}"/>
                </a:ext>
              </a:extLst>
            </p:cNvPr>
            <p:cNvSpPr txBox="1"/>
            <p:nvPr/>
          </p:nvSpPr>
          <p:spPr>
            <a:xfrm>
              <a:off x="8692215" y="2452910"/>
              <a:ext cx="1443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ea typeface="Adobe Heiti Std R" panose="020B0400000000000000" pitchFamily="34" charset="-128"/>
                  <a:cs typeface="Times New Roman" pitchFamily="18" charset="0"/>
                </a:rPr>
                <a:t>KESIMPULAN</a:t>
              </a:r>
              <a:endParaRPr lang="en-US" sz="1400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26911" y="1423759"/>
            <a:ext cx="91225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Archimedes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bermaksud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mekanik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. Specimen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 Universal Testing Machine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standard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JIS Z 2241-2011,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Affri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206 RT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JIS Z 2243-2008.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Archimedes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maksimal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(Max Force)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34,6385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beban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Force)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21,2062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(Max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587,519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luluh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(YP Stress)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360,778 N/mm</a:t>
            </a:r>
            <a:r>
              <a:rPr lang="en-ID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stainles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sebesar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165,67 HB.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lakukan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di CV Prima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Logam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Kota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Tegal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mesin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ARL Optic Emission Spectrometer Switzerland QTD-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disimpulkan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304 paling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Croom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(Ni)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kandungan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unsur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 err="1">
                <a:latin typeface="Times New Roman" pitchFamily="18" charset="0"/>
                <a:cs typeface="Times New Roman" pitchFamily="18" charset="0"/>
              </a:rPr>
              <a:t>Croom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(C) = 18,18 %,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Nikel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(Ni) = 8,575 %.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719C2E6-DF4A-47A2-9D99-92898A5DBA28}"/>
              </a:ext>
            </a:extLst>
          </p:cNvPr>
          <p:cNvGrpSpPr/>
          <p:nvPr/>
        </p:nvGrpSpPr>
        <p:grpSpPr>
          <a:xfrm>
            <a:off x="418608" y="638192"/>
            <a:ext cx="3512457" cy="653142"/>
            <a:chOff x="7420099" y="4828307"/>
            <a:chExt cx="3512457" cy="65314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F6B137D-609B-4522-88A7-907187AD1B0B}"/>
                </a:ext>
              </a:extLst>
            </p:cNvPr>
            <p:cNvSpPr/>
            <p:nvPr/>
          </p:nvSpPr>
          <p:spPr>
            <a:xfrm>
              <a:off x="7420099" y="4828307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00B0F0"/>
                </a:gs>
                <a:gs pos="3000">
                  <a:srgbClr val="12AAE2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A84F5550-1CDB-4D01-B24A-96346B9074E0}"/>
                </a:ext>
              </a:extLst>
            </p:cNvPr>
            <p:cNvSpPr/>
            <p:nvPr/>
          </p:nvSpPr>
          <p:spPr>
            <a:xfrm>
              <a:off x="7505828" y="4912096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Employee badge">
              <a:extLst>
                <a:ext uri="{FF2B5EF4-FFF2-40B4-BE49-F238E27FC236}">
                  <a16:creationId xmlns="" xmlns:a16="http://schemas.microsoft.com/office/drawing/2014/main" id="{BC96853F-CDC1-4E81-BDA0-547735717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04489" y="502986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B2C8756-C2D8-44AB-A0EB-B2718737E64F}"/>
                </a:ext>
              </a:extLst>
            </p:cNvPr>
            <p:cNvSpPr txBox="1"/>
            <p:nvPr/>
          </p:nvSpPr>
          <p:spPr>
            <a:xfrm>
              <a:off x="7978902" y="5009983"/>
              <a:ext cx="18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ea typeface="Adobe Heiti Std R" panose="020B0400000000000000" pitchFamily="34" charset="-128"/>
                  <a:cs typeface="Times New Roman" pitchFamily="18" charset="0"/>
                </a:rPr>
                <a:t>DAFTAR PUSTAKA</a:t>
              </a:r>
              <a:endParaRPr lang="en-US" sz="1400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04337" y="1291334"/>
            <a:ext cx="9647918" cy="5566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Budianto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(2012).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Pendinginan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Pengelasan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Smaw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(Shielded Metal Arc Welding)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Stainless Steel Austenite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Aisi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Komposisi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Kimia,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Naskah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Publikasi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1-20.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Fitriyanto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N. (2014).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Penyambungan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Stainless Steel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Austenitik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Seri 316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Friction Welding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1-55.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Gunawan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P. H.,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Sriyono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(2016).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Mekanik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Aluminium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Tangki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Reaktor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Keandalan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Operasionalnya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Seminar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TEKNOKA_FT UHAMKA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149-160.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Gede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Widnyana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Putra,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(2018).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Kinerja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PLTMH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Archimedes Screw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Majalah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Vol. 17, No. 3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385-392.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Agus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Trisna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Saputra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(2019).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Eksperimental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Variasi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Ulir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Ulir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(Archimedean Screw)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Mikrohidro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Majalah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Vol. 18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83-90.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Muharnif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Septiawan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(2018).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Lelah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304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Rotary Bending Fatigue Machine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Rekayasa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Material,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Manufaktur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Vol. 1, No. 1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64-73.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Nugroho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D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Dwi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Aries, H. (2017). Seminar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Kedirgantaraan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(SENATIK).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Teoritik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Geometri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Kemiringan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57-59.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Putra, A. A. (2009).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Mikrohidro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Pelton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1-66.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Ritonga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A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Idris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(2017).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Steel 304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Benda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Jatuh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Wahana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Inovasi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Volume 6 No.2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208-215.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Setiawan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(2012).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Ketahanan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Korosi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Baja SS 304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Larutan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Anomia.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1-62.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Setyowati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V. A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Eriek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Wahyu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 (2017).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Xrd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Stainless Steel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Kadar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Seminar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Nasional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Sains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Teknologi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Terapan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ISBN 978-602-98569-1-0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57-62.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Sukamta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Adhi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K. (2013).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Perencanaan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Mikrohidro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(PLTMH)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Jantur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Tabalas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Kalimantan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Timur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Jurnal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Vol. 5 No. 2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58-63.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Tineke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Saroinsong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(2017).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Pembuatan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Ulir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Archimedes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Mikrohidro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Prosiding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Sentrinov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Volume 3 - ISSN: 2477 - 2097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159-168.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Utomo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Y. B. (2019).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Mekanik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Sambungan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Butt Joint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 Baja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 </a:t>
            </a:r>
            <a:r>
              <a:rPr lang="en-ID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Fakultas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1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ID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Surakarta</a:t>
            </a:r>
            <a:r>
              <a:rPr lang="en-ID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1-27.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22" r="93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5029199"/>
            <a:ext cx="2819400" cy="1628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37329" y="5601539"/>
            <a:ext cx="545950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TERIMAKASIH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D7445CE-072F-4E0A-A685-BE0D820ED515}"/>
              </a:ext>
            </a:extLst>
          </p:cNvPr>
          <p:cNvGrpSpPr/>
          <p:nvPr/>
        </p:nvGrpSpPr>
        <p:grpSpPr>
          <a:xfrm>
            <a:off x="418608" y="638192"/>
            <a:ext cx="3512457" cy="653142"/>
            <a:chOff x="7420100" y="1393126"/>
            <a:chExt cx="3512457" cy="65314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4BEAB973-B464-45CE-9D89-7E8576CC91D0}"/>
                </a:ext>
              </a:extLst>
            </p:cNvPr>
            <p:cNvSpPr/>
            <p:nvPr/>
          </p:nvSpPr>
          <p:spPr>
            <a:xfrm>
              <a:off x="7420100" y="1393126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FFED55"/>
                </a:gs>
                <a:gs pos="3000">
                  <a:srgbClr val="FFB824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8B75457-F064-465E-8C3A-E340AE9B54AF}"/>
                </a:ext>
              </a:extLst>
            </p:cNvPr>
            <p:cNvSpPr/>
            <p:nvPr/>
          </p:nvSpPr>
          <p:spPr>
            <a:xfrm>
              <a:off x="7500634" y="1467317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 descr="Home">
              <a:extLst>
                <a:ext uri="{FF2B5EF4-FFF2-40B4-BE49-F238E27FC236}">
                  <a16:creationId xmlns="" xmlns:a16="http://schemas.microsoft.com/office/drawing/2014/main" id="{1BF72A21-901D-4871-8C61-1C477F7B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09570" y="1585088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8ED588D-1E16-4BE4-AEB3-060B345F7677}"/>
                </a:ext>
              </a:extLst>
            </p:cNvPr>
            <p:cNvSpPr txBox="1"/>
            <p:nvPr/>
          </p:nvSpPr>
          <p:spPr>
            <a:xfrm>
              <a:off x="8021915" y="1556872"/>
              <a:ext cx="2137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b="1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600" b="1" dirty="0" smtClean="0">
                  <a:latin typeface="Times New Roman" pitchFamily="18" charset="0"/>
                  <a:ea typeface="Adobe Heiti Std R" panose="020B0400000000000000" pitchFamily="34" charset="-128"/>
                  <a:cs typeface="Times New Roman" pitchFamily="18" charset="0"/>
                </a:rPr>
                <a:t>LATAR BELAKANG</a:t>
              </a:r>
              <a:endParaRPr lang="en-US" sz="1600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50" y="1993750"/>
            <a:ext cx="3994481" cy="2011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6" y="4189416"/>
            <a:ext cx="3994481" cy="2301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49" y="4150140"/>
            <a:ext cx="3994482" cy="2300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rved Left Arrow 14"/>
          <p:cNvSpPr/>
          <p:nvPr/>
        </p:nvSpPr>
        <p:spPr>
          <a:xfrm>
            <a:off x="10191443" y="2640514"/>
            <a:ext cx="1136468" cy="2987406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688" y="1503779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Meningkatnya</a:t>
            </a:r>
            <a:r>
              <a:rPr lang="en-US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Masyarakat</a:t>
            </a:r>
            <a:endParaRPr lang="en-US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7550" y="6450509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Alternatif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023" y="6501426"/>
            <a:ext cx="115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7664" y="1489680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Listrik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545874" y="2823065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4617067" y="5143288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5" y="1993750"/>
            <a:ext cx="3994481" cy="2007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70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4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720149" y="2395362"/>
            <a:ext cx="414092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beroperasi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head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>
          <a:xfrm>
            <a:off x="835206" y="1402856"/>
            <a:ext cx="3958864" cy="287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81793" y="579379"/>
            <a:ext cx="383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TURBIN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SCREW ARCHIMEDES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44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1" y="3891038"/>
            <a:ext cx="4041409" cy="2784082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 rot="2206295">
            <a:off x="2057258" y="4934946"/>
            <a:ext cx="1698530" cy="484632"/>
          </a:xfrm>
          <a:prstGeom prst="strip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5" y="350865"/>
            <a:ext cx="16481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" y="2128837"/>
            <a:ext cx="4561523" cy="2808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382075" y="1125408"/>
            <a:ext cx="578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Archimedes Screw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581669" y="2243294"/>
            <a:ext cx="4850746" cy="2371411"/>
          </a:xfrm>
          <a:prstGeom prst="round2Diag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dirty="0">
                <a:latin typeface="Times New Roman" pitchFamily="18" charset="0"/>
                <a:cs typeface="Times New Roman" pitchFamily="18" charset="0"/>
              </a:rPr>
              <a:t>Baja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 stainless steel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(SS)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peranan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dunia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industri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rancangan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komponen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mesin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pabrik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SS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dikarenakan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SS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jangka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umur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pemakaian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lama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ketahanan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korosi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bagus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89778" l="9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" y="21100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59644" y="1464713"/>
            <a:ext cx="5836356" cy="1983254"/>
          </a:xfrm>
          <a:prstGeom prst="round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PLTMH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pembangkit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tenaga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penggerak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generator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PLTMH proses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energy kinetic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kecepatan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air),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menggerakan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generator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733957" y="3458479"/>
            <a:ext cx="6366933" cy="107731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dirty="0" err="1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Ulir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latin typeface="Times New Roman" pitchFamily="18" charset="0"/>
                <a:cs typeface="Times New Roman" pitchFamily="18" charset="0"/>
              </a:rPr>
              <a:t>Archimedean Screw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kuno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dimanfaatkan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pompa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latin typeface="Times New Roman" pitchFamily="18" charset="0"/>
                <a:cs typeface="Times New Roman" pitchFamily="18" charset="0"/>
              </a:rPr>
              <a:t>pengairan</a:t>
            </a:r>
            <a:r>
              <a:rPr lang="en-ID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983754" y="4540470"/>
            <a:ext cx="7188083" cy="2207172"/>
          </a:xfrm>
          <a:prstGeom prst="round1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Archimedes screw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air yang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mengalir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ketinggian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(head)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celah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ulir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Archimedes, 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celah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Seiring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air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kebawah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memutarkan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blade screw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poros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sumbunya</a:t>
            </a:r>
            <a:r>
              <a:rPr lang="en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rotor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generator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disambungkan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ujung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poros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screw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en-ID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ID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6926" r="3092" b="9555"/>
          <a:stretch/>
        </p:blipFill>
        <p:spPr>
          <a:xfrm>
            <a:off x="7821646" y="2768926"/>
            <a:ext cx="4177863" cy="2301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2E38C25-D196-42DF-875E-2982B09CE5B0}"/>
              </a:ext>
            </a:extLst>
          </p:cNvPr>
          <p:cNvGrpSpPr/>
          <p:nvPr/>
        </p:nvGrpSpPr>
        <p:grpSpPr>
          <a:xfrm>
            <a:off x="418607" y="638192"/>
            <a:ext cx="3512459" cy="653142"/>
            <a:chOff x="8316026" y="3102429"/>
            <a:chExt cx="3512457" cy="653142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="" xmlns:a16="http://schemas.microsoft.com/office/drawing/2014/main" id="{A4EE13BB-8F08-48B4-980A-DDA8E7E52E46}"/>
                </a:ext>
              </a:extLst>
            </p:cNvPr>
            <p:cNvSpPr/>
            <p:nvPr/>
          </p:nvSpPr>
          <p:spPr>
            <a:xfrm>
              <a:off x="8316026" y="3102429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E56DAA"/>
                </a:gs>
                <a:gs pos="3000">
                  <a:srgbClr val="B63998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9122E7E0-0E11-45A0-9789-0F25E2B51C5E}"/>
                </a:ext>
              </a:extLst>
            </p:cNvPr>
            <p:cNvSpPr/>
            <p:nvPr/>
          </p:nvSpPr>
          <p:spPr>
            <a:xfrm>
              <a:off x="8402906" y="3176769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4" descr="Lightbulb">
              <a:extLst>
                <a:ext uri="{FF2B5EF4-FFF2-40B4-BE49-F238E27FC236}">
                  <a16:creationId xmlns="" xmlns:a16="http://schemas.microsoft.com/office/drawing/2014/main" id="{0FC498BA-F873-4DC6-AC91-8DB868005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10014" y="3343211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0454ED1-2F3B-4F46-9944-E0BB3A593F32}"/>
                </a:ext>
              </a:extLst>
            </p:cNvPr>
            <p:cNvSpPr txBox="1"/>
            <p:nvPr/>
          </p:nvSpPr>
          <p:spPr>
            <a:xfrm>
              <a:off x="8876679" y="3273548"/>
              <a:ext cx="1845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ea typeface="Adobe Heiti Std R" panose="020B0400000000000000" pitchFamily="34" charset="-128"/>
                  <a:cs typeface="Times New Roman" pitchFamily="18" charset="0"/>
                </a:rPr>
                <a:t>LANDASAN TEORI</a:t>
              </a:r>
              <a:endParaRPr lang="en-US" sz="1400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" y="2373736"/>
            <a:ext cx="2835045" cy="1754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182411" y="985554"/>
            <a:ext cx="5628291" cy="577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KOMPONEN TURBIN ULIR ARCHIMEDES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48" y="2436092"/>
            <a:ext cx="2721831" cy="169229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23" y="2436092"/>
            <a:ext cx="2503969" cy="16922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72" y="4761186"/>
            <a:ext cx="2487963" cy="17024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4582" y="4761186"/>
            <a:ext cx="2315610" cy="171844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626068" y="3087703"/>
            <a:ext cx="740979" cy="389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99584" y="3095586"/>
            <a:ext cx="740979" cy="389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409793" y="5454868"/>
            <a:ext cx="802828" cy="39319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>
            <a:off x="10909000" y="3282240"/>
            <a:ext cx="731520" cy="264939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649084"/>
            <a:ext cx="164811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308" y="4252808"/>
            <a:ext cx="13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982" y="4252836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Turbin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6319" y="4252836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4337" y="650026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2833" y="64886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Lampu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Parallelogram 2"/>
          <p:cNvSpPr>
            <a:spLocks noChangeArrowheads="1"/>
          </p:cNvSpPr>
          <p:nvPr/>
        </p:nvSpPr>
        <p:spPr bwMode="auto">
          <a:xfrm>
            <a:off x="4023458" y="3919291"/>
            <a:ext cx="4162425" cy="799147"/>
          </a:xfrm>
          <a:prstGeom prst="parallelogram">
            <a:avLst>
              <a:gd name="adj" fmla="val 75938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Pengujian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tarik,pengujian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kekerasan,dan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pengujian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komposisi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kerangka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turbin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i="1" dirty="0" err="1">
                <a:effectLst/>
                <a:latin typeface="Times New Roman"/>
                <a:ea typeface="Calibri"/>
                <a:cs typeface="Times New Roman"/>
              </a:rPr>
              <a:t>archimedes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85571" y="911036"/>
            <a:ext cx="838200" cy="43942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Mulai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22681" y="1657161"/>
            <a:ext cx="1398270" cy="30797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>
                <a:effectLst/>
                <a:latin typeface="Times New Roman"/>
                <a:ea typeface="Calibri"/>
                <a:cs typeface="Times New Roman"/>
              </a:rPr>
              <a:t>Studi Pustaka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03911" y="2429321"/>
            <a:ext cx="1986915" cy="37846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Persiapan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Alat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dan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Bahan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80111" y="5039171"/>
            <a:ext cx="1828800" cy="31686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Hasil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dan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Pembahasan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0111" y="5639881"/>
            <a:ext cx="1828800" cy="30734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Kesimpulan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dan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Saran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637311" y="6424106"/>
            <a:ext cx="914400" cy="37846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Selesai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04546" y="3159571"/>
            <a:ext cx="1986915" cy="36195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200" dirty="0" err="1">
                <a:effectLst/>
                <a:latin typeface="Times New Roman"/>
                <a:ea typeface="Calibri"/>
                <a:cs typeface="Times New Roman"/>
              </a:rPr>
              <a:t>Pengumpulan</a:t>
            </a:r>
            <a:r>
              <a:rPr lang="en-ID" sz="1200" dirty="0">
                <a:effectLst/>
                <a:latin typeface="Times New Roman"/>
                <a:ea typeface="Calibri"/>
                <a:cs typeface="Times New Roman"/>
              </a:rPr>
              <a:t> Data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2606" y="1347916"/>
            <a:ext cx="0" cy="311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83081" y="1970851"/>
            <a:ext cx="0" cy="461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83081" y="2814766"/>
            <a:ext cx="0" cy="341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83081" y="3518346"/>
            <a:ext cx="0" cy="381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83081" y="4643566"/>
            <a:ext cx="0" cy="391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3081" y="5347146"/>
            <a:ext cx="0" cy="290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83081" y="5949761"/>
            <a:ext cx="0" cy="471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62175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22860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7488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39016" y="157655"/>
            <a:ext cx="3894083" cy="5990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Diagram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4BD4374-997E-4495-AD57-DF68EA140091}"/>
              </a:ext>
            </a:extLst>
          </p:cNvPr>
          <p:cNvGrpSpPr/>
          <p:nvPr/>
        </p:nvGrpSpPr>
        <p:grpSpPr>
          <a:xfrm>
            <a:off x="418608" y="638192"/>
            <a:ext cx="3512457" cy="653142"/>
            <a:chOff x="8156368" y="3959061"/>
            <a:chExt cx="3512457" cy="65314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0C8A4CF2-C3F9-49F9-A684-65DBE47DAD72}"/>
                </a:ext>
              </a:extLst>
            </p:cNvPr>
            <p:cNvSpPr/>
            <p:nvPr/>
          </p:nvSpPr>
          <p:spPr>
            <a:xfrm>
              <a:off x="8156368" y="3959061"/>
              <a:ext cx="3512457" cy="65314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1000">
                  <a:srgbClr val="7564AC"/>
                </a:gs>
                <a:gs pos="3000">
                  <a:srgbClr val="5B58A5"/>
                </a:gs>
              </a:gsLst>
              <a:lin ang="13500000" scaled="1"/>
              <a:tileRect/>
            </a:gradFill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15B91B2-E7C4-418A-8155-27A6367CE3DB}"/>
                </a:ext>
              </a:extLst>
            </p:cNvPr>
            <p:cNvSpPr/>
            <p:nvPr/>
          </p:nvSpPr>
          <p:spPr>
            <a:xfrm>
              <a:off x="8263183" y="4052374"/>
              <a:ext cx="478267" cy="4782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Paperclip">
              <a:extLst>
                <a:ext uri="{FF2B5EF4-FFF2-40B4-BE49-F238E27FC236}">
                  <a16:creationId xmlns="" xmlns:a16="http://schemas.microsoft.com/office/drawing/2014/main" id="{85B583C2-E7DC-430E-A4BA-84E2D5C77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1972" y="4178244"/>
              <a:ext cx="242724" cy="210400"/>
            </a:xfrm>
            <a:prstGeom prst="rect">
              <a:avLst/>
            </a:prstGeom>
            <a:effectLst/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34A36A5-4C0B-4576-91B4-C277B8A7DACF}"/>
                </a:ext>
              </a:extLst>
            </p:cNvPr>
            <p:cNvSpPr txBox="1"/>
            <p:nvPr/>
          </p:nvSpPr>
          <p:spPr>
            <a:xfrm>
              <a:off x="8725184" y="4147049"/>
              <a:ext cx="21867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 </a:t>
              </a:r>
              <a:r>
                <a:rPr lang="en-US" sz="1400" b="1" dirty="0" smtClean="0">
                  <a:latin typeface="Times New Roman" pitchFamily="18" charset="0"/>
                  <a:ea typeface="Adobe Heiti Std R" panose="020B0400000000000000" pitchFamily="34" charset="-128"/>
                  <a:cs typeface="Times New Roman" pitchFamily="18" charset="0"/>
                </a:rPr>
                <a:t>METODE PENELITIAN</a:t>
              </a:r>
              <a:endParaRPr lang="en-US" sz="1400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048" r="6011" b="8552"/>
          <a:stretch/>
        </p:blipFill>
        <p:spPr>
          <a:xfrm>
            <a:off x="10152255" y="254443"/>
            <a:ext cx="1280160" cy="141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76545" y="3835110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Potongan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Stainless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407" y="3868925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CNC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3325" y="6338315"/>
            <a:ext cx="253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Specimen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1118" y="633831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Amplas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723070" y="2765473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rved Left Arrow 27"/>
          <p:cNvSpPr/>
          <p:nvPr/>
        </p:nvSpPr>
        <p:spPr>
          <a:xfrm>
            <a:off x="11027793" y="2952006"/>
            <a:ext cx="966981" cy="2925649"/>
          </a:xfrm>
          <a:prstGeom prst="curvedLeftArrow">
            <a:avLst>
              <a:gd name="adj1" fmla="val 44783"/>
              <a:gd name="adj2" fmla="val 120088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767215" y="2792123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7679173" y="5113799"/>
            <a:ext cx="580130" cy="3440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15" y="2041421"/>
            <a:ext cx="1931341" cy="174879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r="4917"/>
          <a:stretch/>
        </p:blipFill>
        <p:spPr>
          <a:xfrm>
            <a:off x="8627359" y="2066505"/>
            <a:ext cx="2164976" cy="1742018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47" y="4414830"/>
            <a:ext cx="1791069" cy="1742018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r="36262"/>
          <a:stretch/>
        </p:blipFill>
        <p:spPr bwMode="auto">
          <a:xfrm>
            <a:off x="5758283" y="2041421"/>
            <a:ext cx="1700197" cy="1748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04" y="4414831"/>
            <a:ext cx="2156460" cy="17420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937437" y="3828043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Potongan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Specimen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423" y="1489680"/>
            <a:ext cx="360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ea typeface="Adobe Heiti Std R" panose="020B0400000000000000" pitchFamily="34" charset="-128"/>
                <a:cs typeface="Times New Roman" pitchFamily="18" charset="0"/>
              </a:rPr>
              <a:t>PERSIAPAN ALAT DAN BAHAN</a:t>
            </a:r>
          </a:p>
        </p:txBody>
      </p:sp>
    </p:spTree>
    <p:extLst>
      <p:ext uri="{BB962C8B-B14F-4D97-AF65-F5344CB8AC3E}">
        <p14:creationId xmlns:p14="http://schemas.microsoft.com/office/powerpoint/2010/main" val="3052493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2248</TotalTime>
  <Words>2013</Words>
  <Application>Microsoft Office PowerPoint</Application>
  <PresentationFormat>Custom</PresentationFormat>
  <Paragraphs>350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153</cp:revision>
  <dcterms:created xsi:type="dcterms:W3CDTF">2019-12-06T23:13:14Z</dcterms:created>
  <dcterms:modified xsi:type="dcterms:W3CDTF">2021-07-12T03:32:14Z</dcterms:modified>
</cp:coreProperties>
</file>